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4"/>
  </p:notesMasterIdLst>
  <p:handoutMasterIdLst>
    <p:handoutMasterId r:id="rId45"/>
  </p:handoutMasterIdLst>
  <p:sldIdLst>
    <p:sldId id="303" r:id="rId2"/>
    <p:sldId id="304" r:id="rId3"/>
    <p:sldId id="334" r:id="rId4"/>
    <p:sldId id="335" r:id="rId5"/>
    <p:sldId id="336" r:id="rId6"/>
    <p:sldId id="337" r:id="rId7"/>
    <p:sldId id="338" r:id="rId8"/>
    <p:sldId id="339" r:id="rId9"/>
    <p:sldId id="333" r:id="rId10"/>
    <p:sldId id="305" r:id="rId11"/>
    <p:sldId id="330" r:id="rId12"/>
    <p:sldId id="307" r:id="rId13"/>
    <p:sldId id="323" r:id="rId14"/>
    <p:sldId id="324" r:id="rId15"/>
    <p:sldId id="306" r:id="rId16"/>
    <p:sldId id="310" r:id="rId17"/>
    <p:sldId id="311" r:id="rId18"/>
    <p:sldId id="357" r:id="rId19"/>
    <p:sldId id="340" r:id="rId20"/>
    <p:sldId id="312" r:id="rId21"/>
    <p:sldId id="341" r:id="rId22"/>
    <p:sldId id="321" r:id="rId23"/>
    <p:sldId id="342" r:id="rId24"/>
    <p:sldId id="315" r:id="rId25"/>
    <p:sldId id="316" r:id="rId26"/>
    <p:sldId id="326" r:id="rId27"/>
    <p:sldId id="329" r:id="rId28"/>
    <p:sldId id="327" r:id="rId29"/>
    <p:sldId id="325" r:id="rId30"/>
    <p:sldId id="328" r:id="rId31"/>
    <p:sldId id="308" r:id="rId32"/>
    <p:sldId id="319" r:id="rId33"/>
    <p:sldId id="343" r:id="rId34"/>
    <p:sldId id="344" r:id="rId35"/>
    <p:sldId id="347" r:id="rId36"/>
    <p:sldId id="348" r:id="rId37"/>
    <p:sldId id="352" r:id="rId38"/>
    <p:sldId id="354" r:id="rId39"/>
    <p:sldId id="356" r:id="rId40"/>
    <p:sldId id="320" r:id="rId41"/>
    <p:sldId id="331" r:id="rId42"/>
    <p:sldId id="332" r:id="rId43"/>
  </p:sldIdLst>
  <p:sldSz cx="13004800" cy="9753600"/>
  <p:notesSz cx="6819900" cy="9931400"/>
  <p:embeddedFontLst>
    <p:embeddedFont>
      <p:font typeface="Bradley Hand ITC" panose="03070402050302030203" pitchFamily="66" charset="0"/>
      <p:regular r:id="rId46"/>
    </p:embeddedFont>
    <p:embeddedFont>
      <p:font typeface="Arial Black" panose="020B0A04020102020204" pitchFamily="34" charset="0"/>
      <p:bold r:id="rId47"/>
    </p:embeddedFont>
    <p:embeddedFont>
      <p:font typeface="Eurostile" panose="020B0504020202050204" pitchFamily="34" charset="0"/>
      <p:regular r:id="rId48"/>
    </p:embeddedFont>
    <p:embeddedFont>
      <p:font typeface="Calibri" panose="020F0502020204030204" pitchFamily="34" charset="0"/>
      <p:regular r:id="rId49"/>
      <p:bold r:id="rId50"/>
      <p:italic r:id="rId51"/>
      <p:boldItalic r:id="rId52"/>
    </p:embeddedFont>
    <p:embeddedFont>
      <p:font typeface="Droid Sans Mono" panose="020B0609030804020204" pitchFamily="49" charset="0"/>
      <p:regular r:id="rId53"/>
    </p:embeddedFont>
    <p:embeddedFont>
      <p:font typeface="Droid Sans Mono Chess ASCII" panose="020B0604020202020204" charset="0"/>
      <p:regular r:id="rId54"/>
    </p:embeddedFont>
    <p:embeddedFont>
      <p:font typeface="Wingdings 3" panose="05040102010807070707" pitchFamily="18" charset="2"/>
      <p:regular r:id="rId55"/>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p15="http://schemas.microsoft.com/office/powerpoint/2012/main">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15" autoAdjust="0"/>
    <p:restoredTop sz="84970" autoAdjust="0"/>
  </p:normalViewPr>
  <p:slideViewPr>
    <p:cSldViewPr snapToGrid="0">
      <p:cViewPr varScale="1">
        <p:scale>
          <a:sx n="82" d="100"/>
          <a:sy n="82" d="100"/>
        </p:scale>
        <p:origin x="108" y="114"/>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2/25/2020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25.02.2020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3429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5221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67757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8</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Low 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What to expect:</a:t>
            </a:r>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documentation</a:t>
            </a:r>
          </a:p>
          <a:p>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lgn="ctr">
              <a:buNone/>
            </a:pPr>
            <a:r>
              <a:rPr lang="en-GB" sz="9600" smtClean="0"/>
              <a:t>f(x) </a:t>
            </a:r>
            <a:r>
              <a:rPr lang="en-GB" sz="9600" smtClean="0"/>
              <a:t>≠ </a:t>
            </a:r>
            <a:r>
              <a:rPr lang="en-GB" sz="9600" smtClean="0"/>
              <a:t>f(x)</a:t>
            </a:r>
            <a:endParaRPr lang="en-GB" sz="9600" smtClean="0"/>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a:t>
            </a:r>
            <a:r>
              <a:rPr lang="en-GB" smtClean="0"/>
              <a:t>Types</a:t>
            </a:r>
            <a:endParaRPr lang="en-GB" dirty="0"/>
          </a:p>
        </p:txBody>
      </p:sp>
      <p:sp>
        <p:nvSpPr>
          <p:cNvPr id="3" name="Inhaltsplatzhalter 2"/>
          <p:cNvSpPr>
            <a:spLocks noGrp="1"/>
          </p:cNvSpPr>
          <p:nvPr>
            <p:ph idx="1"/>
          </p:nvPr>
        </p:nvSpPr>
        <p:spPr/>
        <p:txBody>
          <a:bodyPr/>
          <a:lstStyle/>
          <a:p>
            <a:r>
              <a:rPr lang="en-GB" smtClean="0"/>
              <a:t>Finds all type errors at compile time</a:t>
            </a:r>
          </a:p>
          <a:p>
            <a:r>
              <a:rPr lang="en-GB" smtClean="0"/>
              <a:t>Type Inference:</a:t>
            </a:r>
            <a:br>
              <a:rPr lang="en-GB" smtClean="0"/>
            </a:br>
            <a:r>
              <a:rPr lang="en-GB" smtClean="0"/>
              <a:t>Finds out about types itself,</a:t>
            </a:r>
            <a:br>
              <a:rPr lang="en-GB" smtClean="0"/>
            </a:br>
            <a:r>
              <a:rPr lang="en-GB" smtClean="0"/>
              <a:t>no manual annotations needed</a:t>
            </a:r>
            <a:endParaRPr lang="en-GB" smtClean="0"/>
          </a:p>
          <a:p>
            <a:endParaRPr lang="en-GB" smtClean="0"/>
          </a:p>
          <a:p>
            <a:endParaRPr lang="en-GB" smtClean="0"/>
          </a:p>
          <a:p>
            <a:r>
              <a:rPr lang="en-GB" smtClean="0"/>
              <a:t>Types </a:t>
            </a:r>
            <a:r>
              <a:rPr lang="en-GB" smtClean="0"/>
              <a:t>are your </a:t>
            </a:r>
            <a:r>
              <a:rPr lang="en-GB" smtClean="0"/>
              <a:t>friends,</a:t>
            </a:r>
            <a:br>
              <a:rPr lang="en-GB" smtClean="0"/>
            </a:br>
            <a:r>
              <a:rPr lang="en-GB" smtClean="0"/>
              <a:t>strong types are strong friends!</a:t>
            </a:r>
            <a:endParaRPr lang="en-GB" smtClean="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 y="5697416"/>
            <a:ext cx="5356603" cy="3408138"/>
          </a:xfrm>
          <a:prstGeom prst="rect">
            <a:avLst/>
          </a:prstGeom>
        </p:spPr>
      </p:pic>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a:t>
            </a:r>
            <a:r>
              <a:rPr lang="en-GB" smtClean="0"/>
              <a:t>Types For Admins</a:t>
            </a:r>
            <a:endParaRPr lang="en-GB"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0850"/>
          <a:stretch/>
        </p:blipFill>
        <p:spPr>
          <a:xfrm>
            <a:off x="2684585" y="1059153"/>
            <a:ext cx="7775136" cy="8694447"/>
          </a:xfrm>
          <a:prstGeom prst="rect">
            <a:avLst/>
          </a:prstGeom>
        </p:spPr>
      </p:pic>
    </p:spTree>
    <p:extLst>
      <p:ext uri="{BB962C8B-B14F-4D97-AF65-F5344CB8AC3E}">
        <p14:creationId xmlns:p14="http://schemas.microsoft.com/office/powerpoint/2010/main" val="2162568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de-DE" sz="5400" smtClean="0"/>
              <a:t>Null References</a:t>
            </a:r>
            <a:endParaRPr lang="en-US" sz="5400" smtClean="0"/>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 TODO!</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Strategic Choices (and how they manifest)</a:t>
            </a:r>
          </a:p>
          <a:p>
            <a:r>
              <a:rPr lang="en-GB" smtClean="0"/>
              <a:t>Glasgow </a:t>
            </a:r>
            <a:r>
              <a:rPr lang="en-GB"/>
              <a:t>Haskell Compiler </a:t>
            </a:r>
            <a:r>
              <a:rPr lang="en-GB" smtClean="0"/>
              <a:t>[Interactive] / </a:t>
            </a:r>
            <a:r>
              <a:rPr lang="en-GB"/>
              <a:t>Hackage / </a:t>
            </a:r>
            <a:r>
              <a:rPr lang="en-GB" smtClean="0"/>
              <a:t>Stackage</a:t>
            </a:r>
            <a:endParaRPr lang="en-GB"/>
          </a:p>
          <a:p>
            <a:r>
              <a:rPr lang="en-GB" smtClean="0"/>
              <a:t>Hello World!</a:t>
            </a:r>
          </a:p>
          <a:p>
            <a:r>
              <a:rPr lang="en-GB" smtClean="0"/>
              <a:t>Closing the “Semantic Gap”</a:t>
            </a:r>
          </a:p>
          <a:p>
            <a:r>
              <a:rPr lang="en-GB" smtClean="0"/>
              <a:t>“Executable Proof”: Quicksort</a:t>
            </a:r>
          </a:p>
          <a:p>
            <a:r>
              <a:rPr lang="en-GB" smtClean="0"/>
              <a:t>“Executable Specification”: Chess in 200 Lines</a:t>
            </a:r>
          </a:p>
          <a:p>
            <a:endParaRPr lang="en-GB"/>
          </a:p>
          <a:p>
            <a:endParaRPr lang="en-GB" smtClean="0"/>
          </a:p>
        </p:txBody>
      </p:sp>
    </p:spTree>
    <p:extLst>
      <p:ext uri="{BB962C8B-B14F-4D97-AF65-F5344CB8AC3E}">
        <p14:creationId xmlns:p14="http://schemas.microsoft.com/office/powerpoint/2010/main" val="2704534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lists</a:t>
            </a:r>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mod </a:t>
            </a:r>
            <a:r>
              <a:rPr lang="en-US" sz="2400" b="0">
                <a:latin typeface="Droid Sans Mono" panose="020B0609030804020204" pitchFamily="49" charset="0"/>
                <a:ea typeface="Droid Sans Mono" panose="020B0609030804020204" pitchFamily="49" charset="0"/>
                <a:cs typeface="Droid Sans Mono" panose="020B0609030804020204" pitchFamily="49" charset="0"/>
              </a:rPr>
              <a:t>x d /= 0</a:t>
            </a:r>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2372810"/>
            <a:ext cx="12029440" cy="6301573"/>
          </a:xfrm>
        </p:spPr>
        <p:txBody>
          <a:bodyPr/>
          <a:lstStyle/>
          <a:p>
            <a:endParaRPr lang="en-GB" smtClean="0"/>
          </a:p>
        </p:txBody>
      </p:sp>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Every “Monad”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Formal Grammar:</a:t>
            </a:r>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0291" y="7941223"/>
            <a:ext cx="12036829" cy="733161"/>
          </a:xfrm>
          <a:solidFill>
            <a:srgbClr val="C2E49C">
              <a:alpha val="43000"/>
            </a:srgbClr>
          </a:solidFill>
        </p:spPr>
        <p:txBody>
          <a:bodyPr/>
          <a:lstStyle/>
          <a:p>
            <a:pPr marL="0" indent="0">
              <a:buNone/>
            </a:pPr>
            <a:r>
              <a:rPr lang="en-US" sz="1800" b="0">
                <a:latin typeface="Droid Sans Mono" panose="020B0609030804020204" pitchFamily="49" charset="0"/>
                <a:ea typeface="Droid Sans Mono" panose="020B0609030804020204" pitchFamily="49" charset="0"/>
                <a:cs typeface="Droid Sans Mono" panose="020B0609030804020204" pitchFamily="49" charset="0"/>
              </a:rPr>
              <a:t>compound_statement = Compound_Statement &lt;$&gt;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587856" y="7102117"/>
            <a:ext cx="12036829"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p:txBody>
      </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Moves 1</a:t>
            </a:r>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Rating 1</a:t>
            </a:r>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Exercises</a:t>
            </a:r>
            <a:endParaRPr lang="en-GB" dirty="0"/>
          </a:p>
        </p:txBody>
      </p:sp>
      <p:sp>
        <p:nvSpPr>
          <p:cNvPr id="3" name="Inhaltsplatzhalter 2"/>
          <p:cNvSpPr>
            <a:spLocks noGrp="1"/>
          </p:cNvSpPr>
          <p:nvPr>
            <p:ph idx="1"/>
          </p:nvPr>
        </p:nvSpPr>
        <p:spPr/>
        <p:txBody>
          <a:bodyPr/>
          <a:lstStyle/>
          <a:p>
            <a:r>
              <a:rPr lang="en-GB" smtClean="0"/>
              <a:t>Poker Hands</a:t>
            </a:r>
          </a:p>
          <a:p>
            <a:r>
              <a:rPr lang="en-GB" smtClean="0"/>
              <a:t>squareroot</a:t>
            </a:r>
          </a:p>
          <a:p>
            <a:r>
              <a:rPr lang="en-GB" smtClean="0"/>
              <a:t>maximum of a list (show: fold geq l where geq x y = if x&gt;=y then x else y)</a:t>
            </a:r>
            <a:endParaRPr lang="en-GB"/>
          </a:p>
          <a:p>
            <a:r>
              <a:rPr lang="en-GB" smtClean="0"/>
              <a:t>data Employee = Employee Name Age</a:t>
            </a:r>
          </a:p>
          <a:p>
            <a:r>
              <a:rPr lang="en-GB" smtClean="0"/>
              <a:t>data Company = Company1 CEO CTO Depts | Company2 [Board] Depts</a:t>
            </a:r>
          </a:p>
          <a:p>
            <a:r>
              <a:rPr lang="en-GB" smtClean="0"/>
              <a:t>data Dept = Dept Name Head [(Employee,Salary)]</a:t>
            </a:r>
          </a:p>
          <a:p>
            <a:r>
              <a:rPr lang="en-GB"/>
              <a:t>Extract all employees from </a:t>
            </a:r>
            <a:r>
              <a:rPr lang="en-GB" smtClean="0"/>
              <a:t>Company, Functor fmap: total salary, sorted people’s list</a:t>
            </a:r>
            <a:endParaRPr lang="en-GB"/>
          </a:p>
          <a:p>
            <a:r>
              <a:rPr lang="en-GB" smtClean="0"/>
              <a:t>n-th Prime Number</a:t>
            </a:r>
          </a:p>
          <a:p>
            <a:r>
              <a:rPr lang="en-GB" smtClean="0"/>
              <a:t>IO monad in GHCI: getDirectoryContents, writeFile, …</a:t>
            </a:r>
          </a:p>
          <a:p>
            <a:r>
              <a:rPr lang="en-GB" smtClean="0"/>
              <a:t>Parser</a:t>
            </a:r>
          </a:p>
          <a:p>
            <a:endParaRPr lang="en-GB" smtClean="0"/>
          </a:p>
          <a:p>
            <a:endParaRPr lang="en-GB" smtClean="0"/>
          </a:p>
          <a:p>
            <a:endParaRPr lang="en-GB" smtClean="0"/>
          </a:p>
        </p:txBody>
      </p:sp>
    </p:spTree>
    <p:extLst>
      <p:ext uri="{BB962C8B-B14F-4D97-AF65-F5344CB8AC3E}">
        <p14:creationId xmlns:p14="http://schemas.microsoft.com/office/powerpoint/2010/main" val="387565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42913" y="2152103"/>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Tree>
    <p:extLst>
      <p:ext uri="{BB962C8B-B14F-4D97-AF65-F5344CB8AC3E}">
        <p14:creationId xmlns:p14="http://schemas.microsoft.com/office/powerpoint/2010/main" val="1908377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1343</Words>
  <Application>Microsoft Office PowerPoint</Application>
  <PresentationFormat>Benutzerdefiniert</PresentationFormat>
  <Paragraphs>413</Paragraphs>
  <Slides>42</Slides>
  <Notes>20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42</vt:i4>
      </vt:variant>
    </vt:vector>
  </HeadingPairs>
  <TitlesOfParts>
    <vt:vector size="54" baseType="lpstr">
      <vt:lpstr>Bradley Hand ITC</vt:lpstr>
      <vt:lpstr>Arial Black</vt:lpstr>
      <vt:lpstr>Eurostile</vt:lpstr>
      <vt:lpstr>Calibri</vt:lpstr>
      <vt:lpstr>Droid Sans Mono</vt:lpstr>
      <vt:lpstr>Lucida Grande</vt:lpstr>
      <vt:lpstr>Arial</vt:lpstr>
      <vt:lpstr>Courier New</vt:lpstr>
      <vt:lpstr>Gill Sans</vt:lpstr>
      <vt:lpstr>Droid Sans Mono Chess ASCII</vt:lpstr>
      <vt:lpstr>Wingdings 3</vt:lpstr>
      <vt:lpstr>template</vt:lpstr>
      <vt:lpstr>Towards Functional Paradigm</vt:lpstr>
      <vt:lpstr>Contents TODO!</vt:lpstr>
      <vt:lpstr>The Level Continuum</vt:lpstr>
      <vt:lpstr>Example: What does process do?</vt:lpstr>
      <vt:lpstr>Example2: What does process2 do?</vt:lpstr>
      <vt:lpstr>How to prove it?</vt:lpstr>
      <vt:lpstr>How to prove it?</vt:lpstr>
      <vt:lpstr>How to prove it?</vt:lpstr>
      <vt:lpstr>Psychological Obstacles</vt:lpstr>
      <vt:lpstr>Motivation</vt:lpstr>
      <vt:lpstr>When not to use Haskell</vt:lpstr>
      <vt:lpstr>What to expect</vt:lpstr>
      <vt:lpstr>The NSWC Experiment in 1993</vt:lpstr>
      <vt:lpstr>NSWC Prototyping Results</vt:lpstr>
      <vt:lpstr>From modernescpp.com</vt:lpstr>
      <vt:lpstr>Purely Functional = No Side Effects</vt:lpstr>
      <vt:lpstr>Strong Types</vt:lpstr>
      <vt:lpstr>Strong Types For Admins</vt:lpstr>
      <vt:lpstr>Null References</vt:lpstr>
      <vt:lpstr>Null Pointer Constructor</vt:lpstr>
      <vt:lpstr>No Null Pointer, No Cry!</vt:lpstr>
      <vt:lpstr>List Comprehension</vt:lpstr>
      <vt:lpstr>Lazy Evaluation: Only if needed!</vt:lpstr>
      <vt:lpstr>No (i.e. Automatic) Memory Management</vt:lpstr>
      <vt:lpstr>Functions are First Class</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Coordinates</vt:lpstr>
      <vt:lpstr>A Move</vt:lpstr>
      <vt:lpstr>Potential Moves 1</vt:lpstr>
      <vt:lpstr>Position Rating 1</vt:lpstr>
      <vt:lpstr>Searching Brute Force Minimax</vt:lpstr>
      <vt:lpstr>Exercises</vt:lpstr>
      <vt:lpstr>Industrial Strength</vt:lpstr>
      <vt:lpstr>putStrLn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Robert Reitmeier</cp:lastModifiedBy>
  <cp:revision>1005</cp:revision>
  <cp:lastPrinted>2018-01-19T07:40:56Z</cp:lastPrinted>
  <dcterms:created xsi:type="dcterms:W3CDTF">2009-12-04T13:21:58Z</dcterms:created>
  <dcterms:modified xsi:type="dcterms:W3CDTF">2020-02-25T13:45:45Z</dcterms:modified>
</cp:coreProperties>
</file>